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7" r:id="rId3"/>
    <p:sldId id="349" r:id="rId5"/>
    <p:sldId id="357" r:id="rId6"/>
    <p:sldId id="358" r:id="rId7"/>
    <p:sldId id="350" r:id="rId8"/>
    <p:sldId id="444" r:id="rId9"/>
    <p:sldId id="415" r:id="rId10"/>
    <p:sldId id="445" r:id="rId11"/>
    <p:sldId id="359" r:id="rId12"/>
    <p:sldId id="389" r:id="rId13"/>
    <p:sldId id="390" r:id="rId14"/>
    <p:sldId id="351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82" r:id="rId24"/>
    <p:sldId id="383" r:id="rId25"/>
    <p:sldId id="384" r:id="rId26"/>
    <p:sldId id="375" r:id="rId27"/>
    <p:sldId id="376" r:id="rId28"/>
    <p:sldId id="386" r:id="rId29"/>
    <p:sldId id="391" r:id="rId30"/>
    <p:sldId id="361" r:id="rId31"/>
    <p:sldId id="353" r:id="rId32"/>
    <p:sldId id="377" r:id="rId33"/>
    <p:sldId id="378" r:id="rId34"/>
    <p:sldId id="379" r:id="rId35"/>
    <p:sldId id="380" r:id="rId36"/>
    <p:sldId id="387" r:id="rId37"/>
    <p:sldId id="281" r:id="rId38"/>
  </p:sldIdLst>
  <p:sldSz cx="12192000" cy="6858000"/>
  <p:notesSz cx="6858000" cy="9144000"/>
  <p:embeddedFontLst>
    <p:embeddedFont>
      <p:font typeface="Impact" panose="020B0806030902050204" pitchFamily="34" charset="0"/>
      <p:regular r:id="rId43"/>
    </p:embeddedFont>
    <p:embeddedFont>
      <p:font typeface="Copperplate Gothic Bold" panose="020E0705020206020404" pitchFamily="34" charset="0"/>
      <p:regular r:id="rId44"/>
    </p:embeddedFont>
    <p:embeddedFont>
      <p:font typeface="Georgia" panose="02040502050405020303" pitchFamily="18" charset="0"/>
      <p:regular r:id="rId45"/>
    </p:embeddedFont>
    <p:embeddedFont>
      <p:font typeface="仿宋" panose="02010609060101010101" pitchFamily="49" charset="-122"/>
      <p:regular r:id="rId46"/>
    </p:embeddedFont>
    <p:embeddedFont>
      <p:font typeface="微软雅黑" panose="020B0503020204020204" charset="-122"/>
      <p:regular r:id="rId47"/>
    </p:embeddedFont>
    <p:embeddedFont>
      <p:font typeface="Calibri" panose="020F0502020204030204" charset="0"/>
      <p:regular r:id="rId48"/>
      <p:bold r:id="rId49"/>
      <p:italic r:id="rId50"/>
      <p:boldItalic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0750" autoAdjust="0"/>
  </p:normalViewPr>
  <p:slideViewPr>
    <p:cSldViewPr showGuides="1">
      <p:cViewPr>
        <p:scale>
          <a:sx n="66" d="100"/>
          <a:sy n="66" d="100"/>
        </p:scale>
        <p:origin x="-990" y="-72"/>
      </p:cViewPr>
      <p:guideLst>
        <p:guide orient="horz" pos="400"/>
        <p:guide orient="horz" pos="1338"/>
        <p:guide orient="horz" pos="3793"/>
        <p:guide orient="horz" pos="3148"/>
        <p:guide orient="horz" pos="2704"/>
        <p:guide orient="horz" pos="3294"/>
        <p:guide pos="3862"/>
        <p:guide pos="892"/>
        <p:guide pos="7650"/>
        <p:guide pos="7015"/>
        <p:guide pos="1255"/>
        <p:guide pos="633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880"/>
        <p:guide pos="217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2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8187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  <a:endParaRPr lang="zh-CN" altLang="en-US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58385" y="6093460"/>
            <a:ext cx="286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730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229600" y="6172200"/>
            <a:ext cx="335280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172200"/>
            <a:ext cx="4470401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391052" y="4372168"/>
            <a:ext cx="8683348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524000" y="731520"/>
            <a:ext cx="8534400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 smtClean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6265" y="39433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2642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4265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2765" y="42354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26400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701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63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911090" y="6089650"/>
            <a:ext cx="2961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3560" y="17462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.jpe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hyperlink" Target="https://baike.so.com/doc/5721753-5934484.html" TargetMode="External"/><Relationship Id="rId3" Type="http://schemas.openxmlformats.org/officeDocument/2006/relationships/hyperlink" Target="https://baike.so.com/doc/5415675-5653820.html" TargetMode="External"/><Relationship Id="rId2" Type="http://schemas.openxmlformats.org/officeDocument/2006/relationships/hyperlink" Target="https://baike.so.com/doc/5721749-5934480.html" TargetMode="External"/><Relationship Id="rId1" Type="http://schemas.openxmlformats.org/officeDocument/2006/relationships/hyperlink" Target="https://baike.so.com/doc/7702721-7976816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688" y="3212976"/>
            <a:ext cx="5387481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照明系统维护操作流程培训</a:t>
            </a:r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培训讲师：</a:t>
            </a:r>
            <a:endParaRPr lang="en-US" altLang="zh-CN" dirty="0" smtClean="0"/>
          </a:p>
          <a:p>
            <a:r>
              <a:rPr lang="zh-CN" altLang="en-US" dirty="0" smtClean="0"/>
              <a:t>培训日期：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31504" y="980728"/>
            <a:ext cx="5184576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先提条件及安全保障</a:t>
            </a:r>
            <a:endParaRPr lang="zh-CN" altLang="en-US" sz="2000" b="1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15976" y="1556792"/>
          <a:ext cx="8128000" cy="4531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3640"/>
                <a:gridCol w="73043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准备工作及回退计划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经过相关领导及部门的变更审批流程；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通报监控值班人员。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穿戴必备的个人防护用品；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维护工作应至少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人配合进行，互相监护；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MOP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程序文档及维护记录表；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手动工具类，包括绝缘螺丝批组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套、扳手组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套、套筒组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套、手钳组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卫生清洁工具，包括真空吸尘器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台、除尘毛刷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个、干抹布若干；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检测仪器仪表，包括温湿度计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个、万用表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个、钳流表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个、点温仪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安全防护用品，包括长袖纯棉工作服、护目镜、安全鞋、隔音耳罩、防护手套；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 维护作业过程中若发生异常，不可强行操作，应立即停止操作，对设备问题进行讨论、判定，采取恢复回退操作或隔离措施，待查明问题并修复完成后方可继续按照标准操作程序进行操作。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TextBox 4"/>
          <p:cNvSpPr txBox="1"/>
          <p:nvPr/>
        </p:nvSpPr>
        <p:spPr>
          <a:xfrm>
            <a:off x="1669667" y="1432984"/>
            <a:ext cx="424847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运行环境检查</a:t>
            </a:r>
            <a:endParaRPr lang="zh-CN" altLang="en-US" sz="2000" b="1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847528" y="2399748"/>
          <a:ext cx="8496944" cy="25984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1027"/>
                <a:gridCol w="7635917"/>
              </a:tblGrid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检查确认设备周边无杂物堆放，无易燃易爆物品；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6184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检查机房内部没有异响、异味、孔洞、漏水等情况；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601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设备周围没有影响设备操作的杂物。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356735" y="1823085"/>
            <a:ext cx="214630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查看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主机运行正常，无异常告警；</a:t>
            </a:r>
            <a:endParaRPr lang="zh-CN" altLang="en-US" sz="2000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85" y="1524635"/>
            <a:ext cx="3321050" cy="41503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11030" y="2273935"/>
            <a:ext cx="21520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2</a:t>
            </a:r>
            <a:r>
              <a:rPr lang="zh-CN" altLang="en-US" sz="2000" b="0">
                <a:cs typeface="等线" charset="0"/>
              </a:rPr>
              <a:t>、</a:t>
            </a:r>
            <a:r>
              <a:rPr lang="zh-CN" sz="2000" b="0">
                <a:cs typeface="等线" charset="0"/>
              </a:rPr>
              <a:t>戴好绝缘手套，将柜内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电源启动旋钮开关打至关闭位</a:t>
            </a:r>
            <a:endParaRPr lang="zh-CN" altLang="en-US" sz="2000"/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35" y="1437640"/>
            <a:ext cx="2709545" cy="42373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85970" y="864870"/>
            <a:ext cx="240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柜内一次线紧固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5970" y="864870"/>
            <a:ext cx="240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柜内一次线紧固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3731260" y="2167890"/>
            <a:ext cx="2177415" cy="16300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3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打开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柜门，将柜内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ATS</a:t>
            </a:r>
            <a:r>
              <a:rPr lang="zh-CN" sz="2000" b="0">
                <a:cs typeface="等线" charset="0"/>
              </a:rPr>
              <a:t>双电源转换控制开关拨至手动位；</a:t>
            </a:r>
            <a:endParaRPr lang="zh-CN" altLang="en-US" sz="2000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1578610"/>
            <a:ext cx="2655570" cy="39573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09760" y="3275965"/>
            <a:ext cx="255524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4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将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ATS</a:t>
            </a:r>
            <a:r>
              <a:rPr lang="zh-CN" sz="2000" b="0">
                <a:cs typeface="等线" charset="0"/>
              </a:rPr>
              <a:t>手动切换至分位（中间位置）此时末端设备会断电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20" y="1807210"/>
            <a:ext cx="2489200" cy="387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5970" y="864870"/>
            <a:ext cx="240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柜内一次线紧固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3769360" y="1695450"/>
            <a:ext cx="250253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5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将A、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B</a:t>
            </a:r>
            <a:r>
              <a:rPr lang="zh-CN" sz="2000" b="0">
                <a:cs typeface="等线" charset="0"/>
              </a:rPr>
              <a:t>路熔断器开关拔出，并用十字螺丝刀紧固一次线</a:t>
            </a:r>
            <a:endParaRPr lang="zh-CN" altLang="en-US" sz="2000"/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85" y="1479550"/>
            <a:ext cx="2733675" cy="42411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617710" y="3017520"/>
            <a:ext cx="233997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6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10#</a:t>
            </a:r>
            <a:r>
              <a:rPr lang="zh-CN" sz="2000" b="0">
                <a:cs typeface="等线" charset="0"/>
              </a:rPr>
              <a:t>套筒扳手和十字螺丝刀紧固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ATS</a:t>
            </a:r>
            <a:r>
              <a:rPr lang="zh-CN" sz="2000" b="0">
                <a:cs typeface="等线" charset="0"/>
              </a:rPr>
              <a:t>一次线螺丝</a:t>
            </a:r>
            <a:endParaRPr lang="zh-CN" altLang="en-US" sz="2000"/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40" y="1695450"/>
            <a:ext cx="2849245" cy="4441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5970" y="864870"/>
            <a:ext cx="240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柜内一次线紧固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315595" y="2353310"/>
            <a:ext cx="235331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7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用螺丝刀紧固各接触器一次线螺丝</a:t>
            </a:r>
            <a:endParaRPr lang="zh-CN" altLang="en-US" sz="2000"/>
          </a:p>
        </p:txBody>
      </p:sp>
      <p:pic>
        <p:nvPicPr>
          <p:cNvPr id="3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0" y="1459230"/>
            <a:ext cx="3020695" cy="4686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96680" y="4328795"/>
            <a:ext cx="283908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8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用螺丝刀紧固各输出支路断路器螺丝</a:t>
            </a:r>
            <a:endParaRPr lang="zh-CN" altLang="en-US" sz="2000"/>
          </a:p>
        </p:txBody>
      </p:sp>
      <p:pic>
        <p:nvPicPr>
          <p:cNvPr id="8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0" y="1602740"/>
            <a:ext cx="2832100" cy="4399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720215" y="5598795"/>
            <a:ext cx="409448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9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用螺丝刀紧固浪涌保护器螺丝</a:t>
            </a:r>
            <a:endParaRPr lang="zh-CN" altLang="en-US" sz="2000"/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35" y="1355725"/>
            <a:ext cx="2884805" cy="3977005"/>
          </a:xfrm>
          <a:prstGeom prst="rect">
            <a:avLst/>
          </a:prstGeom>
        </p:spPr>
      </p:pic>
      <p:pic>
        <p:nvPicPr>
          <p:cNvPr id="10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295" y="1497330"/>
            <a:ext cx="3020695" cy="47021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63990" y="2600325"/>
            <a:ext cx="30149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</a:t>
            </a:r>
            <a:r>
              <a:rPr lang="en-US" altLang="zh-CN" sz="2000" b="0">
                <a:cs typeface="等线" charset="0"/>
              </a:rPr>
              <a:t>0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用螺丝刀紧固零线母排螺丝；</a:t>
            </a:r>
            <a:endParaRPr lang="zh-CN" altLang="en-US" sz="2000"/>
          </a:p>
        </p:txBody>
      </p:sp>
      <p:sp>
        <p:nvSpPr>
          <p:cNvPr id="7" name="文本框 6"/>
          <p:cNvSpPr txBox="1"/>
          <p:nvPr/>
        </p:nvSpPr>
        <p:spPr>
          <a:xfrm>
            <a:off x="4585970" y="864870"/>
            <a:ext cx="240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柜内一次线紧固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096385" y="3383280"/>
            <a:ext cx="282511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11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用螺丝刀紧固地线母排螺丝；</a:t>
            </a:r>
            <a:endParaRPr lang="zh-CN" altLang="en-US" sz="2000"/>
          </a:p>
        </p:txBody>
      </p:sp>
      <p:pic>
        <p:nvPicPr>
          <p:cNvPr id="11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1107440"/>
            <a:ext cx="3242945" cy="5043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81185" y="2368550"/>
            <a:ext cx="24885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</a:t>
            </a:r>
            <a:r>
              <a:rPr lang="en-US" altLang="zh-CN" sz="2000" b="0">
                <a:cs typeface="等线" charset="0"/>
              </a:rPr>
              <a:t>2</a:t>
            </a:r>
            <a:r>
              <a:rPr lang="zh-CN" sz="2000" b="0">
                <a:cs typeface="等线" charset="0"/>
              </a:rPr>
              <a:t>、检查完毕，将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A\B</a:t>
            </a:r>
            <a:r>
              <a:rPr lang="zh-CN" sz="2000" b="0">
                <a:cs typeface="等线" charset="0"/>
              </a:rPr>
              <a:t>路熔断器开关投入至合闸位；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 </a:t>
            </a:r>
            <a:endParaRPr lang="zh-CN" altLang="en-US" sz="2000"/>
          </a:p>
        </p:txBody>
      </p:sp>
      <p:pic>
        <p:nvPicPr>
          <p:cNvPr id="13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90" y="1502410"/>
            <a:ext cx="2715895" cy="4252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85970" y="864870"/>
            <a:ext cx="240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柜内一次线紧固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865245" y="2127885"/>
            <a:ext cx="312293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000">
                <a:cs typeface="等线" charset="0"/>
              </a:rPr>
              <a:t>13、将AT</a:t>
            </a:r>
            <a:r>
              <a:rPr lang="zh-CN" sz="2000">
                <a:cs typeface="等线" charset="0"/>
                <a:sym typeface="+mn-ea"/>
              </a:rPr>
              <a:t>S</a:t>
            </a:r>
            <a:r>
              <a:rPr lang="zh-CN" sz="2000">
                <a:cs typeface="等线" charset="0"/>
              </a:rPr>
              <a:t>双电源转换控制开关拨至自动位，此时AT</a:t>
            </a:r>
            <a:r>
              <a:rPr lang="zh-CN" sz="2000">
                <a:cs typeface="等线" charset="0"/>
                <a:sym typeface="+mn-ea"/>
              </a:rPr>
              <a:t>S</a:t>
            </a:r>
            <a:r>
              <a:rPr lang="zh-CN" sz="2000">
                <a:cs typeface="等线" charset="0"/>
              </a:rPr>
              <a:t>电源会自动转换至常用电源合闸；</a:t>
            </a:r>
            <a:r>
              <a:rPr lang="en-US" sz="2000">
                <a:latin typeface="等线" charset="0"/>
                <a:ea typeface="宋体" panose="02010600030101010101" pitchFamily="2" charset="-122"/>
              </a:rPr>
              <a:t> </a:t>
            </a:r>
            <a:endParaRPr lang="zh-CN" altLang="en-US" sz="2000"/>
          </a:p>
        </p:txBody>
      </p:sp>
      <p:pic>
        <p:nvPicPr>
          <p:cNvPr id="14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30" y="1344930"/>
            <a:ext cx="2941320" cy="4356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43425" y="5628005"/>
            <a:ext cx="317754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</a:t>
            </a:r>
            <a:r>
              <a:rPr lang="en-US" altLang="zh-CN" sz="2000" b="0">
                <a:cs typeface="等线" charset="0"/>
              </a:rPr>
              <a:t>4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将柜内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电源启动旋钮开关打至开启位</a:t>
            </a:r>
            <a:endParaRPr lang="zh-CN" altLang="en-US" sz="2000"/>
          </a:p>
        </p:txBody>
      </p:sp>
      <p:pic>
        <p:nvPicPr>
          <p:cNvPr id="15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70" y="1546225"/>
            <a:ext cx="2527935" cy="39535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85970" y="864870"/>
            <a:ext cx="240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柜内一次线紧固</a:t>
            </a:r>
            <a:endParaRPr lang="zh-CN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5970" y="864870"/>
            <a:ext cx="240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柜内二次线紧固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1179195" y="5470525"/>
            <a:ext cx="35413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戴好绝缘手套，用螺丝刀紧固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ATS</a:t>
            </a:r>
            <a:r>
              <a:rPr lang="zh-CN" sz="2000" b="0">
                <a:cs typeface="等线" charset="0"/>
              </a:rPr>
              <a:t>二次线螺丝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75" y="1233170"/>
            <a:ext cx="2632710" cy="40798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80685" y="183102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2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用螺丝刀紧固各接触器二次线螺丝</a:t>
            </a:r>
            <a:endParaRPr lang="zh-CN" altLang="en-US" sz="200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85" y="2451735"/>
            <a:ext cx="3474720" cy="3576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44250" y="21238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39700" y="23562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39700" y="18736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44250" y="21238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39700" y="23562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39700" y="216165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44250" y="194562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09514" y="197461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>
                <a:sym typeface="+mn-ea"/>
              </a:endParaRPr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09514" y="286059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照明系统介绍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09514" y="374657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EPS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08352" y="462878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照明配电箱维护操作流程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5970" y="864870"/>
            <a:ext cx="2402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柜内二次线紧固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640080" y="3140075"/>
            <a:ext cx="4364990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3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用螺丝刀紧固二次线端子排螺丝</a:t>
            </a:r>
            <a:endParaRPr lang="zh-CN" altLang="en-US" sz="2000"/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50" y="1412240"/>
            <a:ext cx="2844165" cy="443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070" y="864870"/>
            <a:ext cx="161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电池维护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383540" y="2519045"/>
            <a:ext cx="224536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查看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主机运行正常、无异常告警，并记录电池电压</a:t>
            </a:r>
            <a:endParaRPr lang="zh-CN" altLang="en-US" sz="2000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935" y="1839595"/>
            <a:ext cx="2872740" cy="35699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00675" y="2177415"/>
            <a:ext cx="281241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2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戴好绝缘手套，打开柜门，用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14#</a:t>
            </a:r>
            <a:r>
              <a:rPr lang="zh-CN" sz="2000" b="0">
                <a:cs typeface="等线" charset="0"/>
              </a:rPr>
              <a:t>套筒扳手对电池接线柱螺丝进行紧固</a:t>
            </a:r>
            <a:endParaRPr lang="zh-CN" altLang="en-US" sz="2000"/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90" y="1986280"/>
            <a:ext cx="2737485" cy="407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070" y="864870"/>
            <a:ext cx="161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电池维护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140970" y="3075305"/>
            <a:ext cx="2811780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3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用螺丝刀对电池断路器螺丝进行紧固</a:t>
            </a:r>
            <a:endParaRPr lang="zh-CN" altLang="en-US" sz="2000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20" y="1744345"/>
            <a:ext cx="2969260" cy="4590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83600" y="5468620"/>
            <a:ext cx="272351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4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用螺丝刀对电池充电机线路螺丝进行紧固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5" y="1744345"/>
            <a:ext cx="2201545" cy="3435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070" y="864870"/>
            <a:ext cx="161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电池维护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842645" y="3587115"/>
            <a:ext cx="213804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5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固定人字梯、戴好绝缘手套、打开柜门、用干抹布对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电池组进行清洁</a:t>
            </a:r>
            <a:endParaRPr lang="zh-CN" altLang="en-US" sz="2000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90" y="1367790"/>
            <a:ext cx="3225800" cy="4783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11670" y="552545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6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用绝缘毛刷对电池死角进行清洁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055" y="1515110"/>
            <a:ext cx="2481580" cy="3827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070" y="864870"/>
            <a:ext cx="161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电池维护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5878195" y="3573462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7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检查完毕后，在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主机查看电池组电压与清扫前无异常</a:t>
            </a:r>
            <a:endParaRPr lang="zh-CN" altLang="en-US" sz="2000"/>
          </a:p>
        </p:txBody>
      </p:sp>
      <p:pic>
        <p:nvPicPr>
          <p:cNvPr id="3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090" y="1682750"/>
            <a:ext cx="2806700" cy="432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070" y="864870"/>
            <a:ext cx="161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柜体维护</a:t>
            </a:r>
            <a:endParaRPr lang="zh-CN" altLang="en-US" b="1"/>
          </a:p>
        </p:txBody>
      </p:sp>
      <p:sp>
        <p:nvSpPr>
          <p:cNvPr id="100" name="文本框 99"/>
          <p:cNvSpPr txBox="1"/>
          <p:nvPr/>
        </p:nvSpPr>
        <p:spPr>
          <a:xfrm>
            <a:off x="384175" y="2383790"/>
            <a:ext cx="247459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戴好绝缘手套、固定人字梯，查看并确保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顶部无杂物；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15" y="1391285"/>
            <a:ext cx="3046730" cy="4781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624955" y="554323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2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用干抹布擦拭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主机外壳；</a:t>
            </a:r>
            <a:endParaRPr lang="zh-CN" altLang="en-US" sz="200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563370"/>
            <a:ext cx="2410460" cy="3730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05070" y="864870"/>
            <a:ext cx="1619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EPS</a:t>
            </a:r>
            <a:r>
              <a:rPr lang="zh-CN" altLang="en-US" b="1"/>
              <a:t>柜体维护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1814195" y="555974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3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打开柜门，用吸尘器将柜内灰尘吸出；</a:t>
            </a:r>
            <a:endParaRPr lang="zh-CN" altLang="en-US" sz="2000"/>
          </a:p>
        </p:txBody>
      </p:sp>
      <p:pic>
        <p:nvPicPr>
          <p:cNvPr id="9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05" y="1121410"/>
            <a:ext cx="2627630" cy="408559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84310" y="1911985"/>
            <a:ext cx="267779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4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清扫完毕，检查工具是否齐全；</a:t>
            </a:r>
            <a:endParaRPr lang="zh-CN" altLang="en-US" sz="2000"/>
          </a:p>
        </p:txBody>
      </p:sp>
      <p:pic>
        <p:nvPicPr>
          <p:cNvPr id="11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65" y="1281430"/>
            <a:ext cx="2925445" cy="42951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184640" y="4337050"/>
            <a:ext cx="25774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5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查看</a:t>
            </a:r>
            <a:r>
              <a:rPr lang="en-US" sz="2000" b="0">
                <a:latin typeface="等线" charset="0"/>
                <a:cs typeface="Times New Roman" panose="02020603050405020304" charset="0"/>
              </a:rPr>
              <a:t>EPS</a:t>
            </a:r>
            <a:r>
              <a:rPr lang="zh-CN" sz="2000" b="0">
                <a:cs typeface="等线" charset="0"/>
              </a:rPr>
              <a:t>主机运行正常，无新增报警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55980" y="1623377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清扫完毕，检查工具是否齐全</a:t>
            </a:r>
            <a:endParaRPr lang="zh-CN" altLang="en-US" sz="200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71881" y="2555647"/>
          <a:ext cx="8128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3640"/>
                <a:gridCol w="7304360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zh-CN" altLang="en-US" sz="16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手动工具类，包括绝缘螺丝批组1套、扳手组1套、套筒组1套、手钳组1套；</a:t>
                      </a:r>
                      <a:endParaRPr lang="zh-CN" altLang="en-US" sz="1600" b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卫生清洁工具，包括真空吸尘器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台、除尘毛刷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个、干抹布若干；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检测仪器仪表，包括温湿度计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个、万用表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个、钳流表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个、点温仪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 dirty="0">
                <a:solidFill>
                  <a:schemeClr val="accent1"/>
                </a:solidFill>
              </a:rPr>
              <a:t>EPS</a:t>
            </a:r>
            <a:r>
              <a:rPr lang="zh-CN" altLang="en-US" sz="2400" b="1" dirty="0">
                <a:solidFill>
                  <a:schemeClr val="accent1"/>
                </a:solidFill>
              </a:rPr>
              <a:t>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44250" y="21238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39700" y="23562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39700" y="18736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44250" y="21238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39700" y="23562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39700" y="216165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44250" y="194562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09514" y="197461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09514" y="286059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照明系统介绍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09514" y="374657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EPS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08352" y="462878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>
                <a:sym typeface="+mn-ea"/>
              </a:endParaRPr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照明配电箱维护操作流程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照明配电箱维护操作流程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92195" y="103473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2000" b="1">
                <a:cs typeface="等线" charset="0"/>
              </a:rPr>
              <a:t>照明配电箱内线路螺丝紧固</a:t>
            </a:r>
            <a:endParaRPr lang="zh-CN" altLang="en-US" sz="2000" b="1">
              <a:cs typeface="等线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2895" y="164179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查看照明配电箱运行正常，无故障</a:t>
            </a:r>
            <a:endParaRPr lang="zh-CN" altLang="en-US" sz="2000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05" y="2195830"/>
            <a:ext cx="3343275" cy="3977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77305" y="5320030"/>
            <a:ext cx="5080000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2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戴好绝缘手套，将照明配电箱上方主断路器断开（此时屋内照明会断电，屋内应急照明正常工作）</a:t>
            </a:r>
            <a:endParaRPr lang="zh-CN" altLang="en-US" sz="2000"/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05" y="1724660"/>
            <a:ext cx="4384040" cy="34124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培训目标及培训要求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3432" y="119675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培训目标</a:t>
            </a:r>
            <a:endParaRPr lang="zh-CN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83432" y="339938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培训目标</a:t>
            </a:r>
            <a:endParaRPr lang="zh-CN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1916832"/>
            <a:ext cx="8352928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dirty="0" smtClean="0">
                <a:latin typeface="+mn-ea"/>
              </a:rPr>
              <a:t>       </a:t>
            </a:r>
            <a:r>
              <a:rPr lang="zh-CN" altLang="en-US" sz="1600" dirty="0">
                <a:latin typeface="+mn-ea"/>
              </a:rPr>
              <a:t> 本课程针对润泽科技数据</a:t>
            </a:r>
            <a:r>
              <a:rPr lang="zh-CN" altLang="en-US" sz="1600" dirty="0" smtClean="0">
                <a:latin typeface="+mn-ea"/>
              </a:rPr>
              <a:t>中心</a:t>
            </a:r>
            <a:r>
              <a:rPr lang="en-US" altLang="zh-CN" sz="1600" dirty="0" smtClean="0">
                <a:latin typeface="+mn-ea"/>
              </a:rPr>
              <a:t>IDC</a:t>
            </a:r>
            <a:r>
              <a:rPr lang="zh-CN" altLang="en-US" sz="1600" dirty="0">
                <a:latin typeface="+mn-ea"/>
              </a:rPr>
              <a:t>部门运维团队人员进行</a:t>
            </a:r>
            <a:r>
              <a:rPr lang="zh-CN" altLang="en-US" sz="1600" dirty="0" smtClean="0">
                <a:latin typeface="+mn-ea"/>
              </a:rPr>
              <a:t>，使</a:t>
            </a:r>
            <a:r>
              <a:rPr lang="zh-CN" altLang="en-US" sz="1600" dirty="0">
                <a:latin typeface="+mn-ea"/>
              </a:rPr>
              <a:t>相关人员</a:t>
            </a:r>
            <a:r>
              <a:rPr lang="zh-CN" altLang="en-US" sz="1600" dirty="0" smtClean="0">
                <a:latin typeface="+mn-ea"/>
              </a:rPr>
              <a:t>掌握照明系统维护操作流程</a:t>
            </a:r>
            <a:r>
              <a:rPr lang="zh-CN" altLang="en-US" sz="1600" dirty="0">
                <a:latin typeface="+mn-ea"/>
              </a:rPr>
              <a:t>的相关步骤及操作过程中的安全注意事项等内容，以进一步提高润泽科技数据中心运维人员维护操作水平。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1631504" y="4149080"/>
            <a:ext cx="835292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 smtClean="0">
                <a:latin typeface="+mn-ea"/>
              </a:rPr>
              <a:t>       该</a:t>
            </a:r>
            <a:r>
              <a:rPr lang="zh-CN" altLang="en-US" sz="1600" dirty="0">
                <a:latin typeface="+mn-ea"/>
              </a:rPr>
              <a:t>课程考核合格分数线</a:t>
            </a:r>
            <a:r>
              <a:rPr lang="zh-CN" altLang="en-US" sz="1600" dirty="0" smtClean="0">
                <a:latin typeface="+mn-ea"/>
              </a:rPr>
              <a:t>为</a:t>
            </a:r>
            <a:r>
              <a:rPr lang="en-US" altLang="zh-CN" sz="1600" dirty="0" smtClean="0">
                <a:latin typeface="+mn-ea"/>
              </a:rPr>
              <a:t>90</a:t>
            </a:r>
            <a:r>
              <a:rPr lang="zh-CN" altLang="en-US" sz="1600" dirty="0">
                <a:latin typeface="+mn-ea"/>
              </a:rPr>
              <a:t>分， 参训人员需要</a:t>
            </a:r>
            <a:r>
              <a:rPr lang="zh-CN" altLang="en-US" sz="1600" dirty="0" smtClean="0">
                <a:latin typeface="+mn-ea"/>
              </a:rPr>
              <a:t>掌握维护操作流程</a:t>
            </a:r>
            <a:r>
              <a:rPr lang="zh-CN" altLang="en-US" sz="1600" dirty="0">
                <a:latin typeface="+mn-ea"/>
              </a:rPr>
              <a:t>相关操作步骤，安全注意事项等内容，确保操作人员熟知熟会。</a:t>
            </a:r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照明配电箱维护操作流程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92195" y="103473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2000" b="1">
                <a:cs typeface="等线" charset="0"/>
              </a:rPr>
              <a:t>照明配电箱内线路螺丝紧固</a:t>
            </a:r>
            <a:endParaRPr lang="zh-CN" altLang="en-US" sz="2000" b="1">
              <a:cs typeface="等线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5685" y="5570537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3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用螺丝刀紧固各断路器螺丝</a:t>
            </a: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440" y="1602105"/>
            <a:ext cx="2826385" cy="3798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56275" y="1803717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4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用螺丝刀紧固浪涌保护器螺丝</a:t>
            </a:r>
            <a:endParaRPr lang="zh-CN" altLang="en-US" sz="2000"/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255" y="2280920"/>
            <a:ext cx="2978150" cy="328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照明配电箱维护操作流程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92195" y="103473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2000" b="1">
                <a:cs typeface="等线" charset="0"/>
              </a:rPr>
              <a:t>照明配电箱内线路螺丝紧固</a:t>
            </a:r>
            <a:endParaRPr lang="zh-CN" altLang="en-US" sz="2000" b="1">
              <a:cs typeface="等线" charset="0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10" y="1433195"/>
            <a:ext cx="3535045" cy="46526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75885" y="1614805"/>
            <a:ext cx="256984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5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用内六角扳手紧固零线母排螺丝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5676265" y="5071110"/>
            <a:ext cx="206946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6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用内六角扳手紧固地线母排螺丝</a:t>
            </a:r>
            <a:endParaRPr lang="zh-CN" altLang="en-US" sz="20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830" y="1996440"/>
            <a:ext cx="2641600" cy="408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照明配电箱维护操作流程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92195" y="103473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2000" b="1">
                <a:cs typeface="等线" charset="0"/>
              </a:rPr>
              <a:t>照明配电箱内线路螺丝紧固</a:t>
            </a:r>
            <a:endParaRPr lang="zh-CN" altLang="en-US" sz="2000" b="1">
              <a:cs typeface="等线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04005" y="5231765"/>
            <a:ext cx="2110740" cy="10147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7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用套筒扳手紧固柜门地线螺丝</a:t>
            </a:r>
            <a:endParaRPr lang="zh-CN" altLang="en-US" sz="2000"/>
          </a:p>
        </p:txBody>
      </p:sp>
      <p:pic>
        <p:nvPicPr>
          <p:cNvPr id="7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20" y="1560830"/>
            <a:ext cx="2826385" cy="4364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36430" y="2357120"/>
            <a:ext cx="2420620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8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检查完毕，将照明配电箱上方主断路器合闸查看有无新增故障</a:t>
            </a:r>
            <a:endParaRPr lang="zh-CN" altLang="en-US" sz="2000"/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20" y="1816735"/>
            <a:ext cx="2660650" cy="4109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照明配电箱维护操作流程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592195" y="1034732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2000" b="1">
                <a:cs typeface="等线" charset="0"/>
              </a:rPr>
              <a:t>照明配电箱箱体清扫</a:t>
            </a:r>
            <a:endParaRPr lang="zh-CN" sz="2000" b="1">
              <a:cs typeface="等线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9565" y="1736407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1、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用干抹布对照明配电箱箱体进行擦拭</a:t>
            </a:r>
            <a:endParaRPr lang="zh-CN" altLang="en-US" sz="200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2134870"/>
            <a:ext cx="3580765" cy="3788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80125" y="5678487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en-US" altLang="zh-CN" sz="2000" b="0">
                <a:cs typeface="等线" charset="0"/>
              </a:rPr>
              <a:t>2</a:t>
            </a:r>
            <a:r>
              <a:rPr lang="zh-CN" sz="2000" b="0">
                <a:cs typeface="等线" charset="0"/>
              </a:rPr>
              <a:t>、</a:t>
            </a:r>
            <a:r>
              <a:rPr lang="en-US" sz="2000" b="0">
                <a:latin typeface="等线" charset="0"/>
              </a:rPr>
              <a:t> </a:t>
            </a:r>
            <a:r>
              <a:rPr lang="zh-CN" sz="2000" b="0">
                <a:cs typeface="等线" charset="0"/>
              </a:rPr>
              <a:t>用吸尘器对柜内进行吸尘作业</a:t>
            </a:r>
            <a:endParaRPr lang="zh-CN" altLang="en-US" sz="2000"/>
          </a:p>
        </p:txBody>
      </p:sp>
      <p:pic>
        <p:nvPicPr>
          <p:cNvPr id="7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70" y="1595755"/>
            <a:ext cx="2527935" cy="3919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照明配电箱维护操作流程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5980" y="1623377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/>
            <a:r>
              <a:rPr lang="zh-CN" sz="2000" b="0">
                <a:cs typeface="等线" charset="0"/>
              </a:rPr>
              <a:t>清扫完毕，检查工具是否齐全</a:t>
            </a:r>
            <a:endParaRPr lang="zh-CN" altLang="en-US" sz="200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071881" y="2555647"/>
          <a:ext cx="8128000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3640"/>
                <a:gridCol w="7304360"/>
              </a:tblGrid>
              <a:tr h="370840">
                <a:tc>
                  <a:txBody>
                    <a:bodyPr/>
                    <a:p>
                      <a:pPr algn="ctr"/>
                      <a:r>
                        <a:rPr lang="zh-CN" altLang="en-US" sz="16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b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b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</a:rPr>
                        <a:t>手动工具类，包括绝缘螺丝批组1套、扳手组1套、套筒组1套、手钳组1套；</a:t>
                      </a:r>
                      <a:endParaRPr lang="zh-CN" altLang="en-US" sz="1600" b="0" dirty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卫生清洁工具，包括真空吸尘器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台、除尘毛刷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个、干抹布若干；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检测仪器仪表，包括温湿度计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个、万用表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个、钳流表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个、点温仪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个；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44250" y="21238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39700" y="23562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39700" y="18736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44250" y="21238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39700" y="23562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39700" y="216165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44250" y="194562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09514" y="197461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09514" y="286059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>
                <a:sym typeface="+mn-ea"/>
              </a:endParaRPr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照明系统介绍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09514" y="374657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EPS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08352" y="462878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照明配电箱维护操作流程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照明系统介绍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035685" y="1697355"/>
            <a:ext cx="10594975" cy="3933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9001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33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62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200000"/>
              </a:lnSpc>
              <a:buNone/>
            </a:pPr>
            <a:r>
              <a:rPr lang="en-US" altLang="zh-CN" sz="2800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EPS</a:t>
            </a:r>
            <a:r>
              <a:rPr lang="zh-CN" altLang="en-US" sz="2800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简介： </a:t>
            </a:r>
            <a:endParaRPr lang="en-US" altLang="zh-CN" sz="2800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" indent="0">
              <a:lnSpc>
                <a:spcPct val="20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英文全称为</a:t>
            </a:r>
            <a:r>
              <a:rPr lang="en-US" altLang="zh-CN" sz="20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Emergency Power Supply(</a:t>
            </a:r>
            <a:r>
              <a:rPr lang="zh-CN" altLang="en-US" sz="20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紧急电力供给</a:t>
            </a:r>
            <a:r>
              <a:rPr lang="en-US" altLang="zh-CN" sz="20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r>
              <a:rPr lang="zh-CN" altLang="en-US" sz="20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是当今重要建筑物中，为了应急照明、事故照明、消防设施而采用的一种应急电源。它主要由输入单元、输出单元、充电模块、电池组、逆变器、监控器、输出切换装置等部分组成，该系统能够在应急状态下提供紧急供电。</a:t>
            </a:r>
            <a:endParaRPr lang="zh-CN" altLang="en-US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照明系统介绍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035685" y="1305560"/>
            <a:ext cx="10594975" cy="3933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9001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33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62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zh-CN" altLang="en-US" sz="2800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类别：</a:t>
            </a:r>
            <a:endParaRPr lang="zh-CN" altLang="en-US" sz="2800" b="1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" indent="0">
              <a:lnSpc>
                <a:spcPct val="170000"/>
              </a:lnSpc>
              <a:buNone/>
            </a:pP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EPS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应急电源规格很多，按输入方式可分为单相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220V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和三相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380V;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按输出方式可分为单相、三相及单、三相混合输出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;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安装形式有落地式、壁挂式和嵌墙式三种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;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容量有从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0.5kW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到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800kW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各个级别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;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按服务对象可分为动力负载和应急照明两种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;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其备用时间一般有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90~120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分钟，如有特殊要求还可按设计要求配置备用时间。因此</a:t>
            </a:r>
            <a:r>
              <a:rPr lang="en-US" altLang="zh-CN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EPS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应急电源能满足我们一般工程中的需要。</a:t>
            </a:r>
            <a:endParaRPr lang="zh-CN" altLang="en-US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照明系统介绍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035685" y="1697355"/>
            <a:ext cx="10594975" cy="3933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9001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33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62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r>
              <a:rPr lang="zh-CN" altLang="en-US" sz="2800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工作原理：</a:t>
            </a:r>
            <a:endParaRPr lang="en-US" altLang="zh-CN" sz="2800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" indent="0">
              <a:lnSpc>
                <a:spcPct val="150000"/>
              </a:lnSpc>
              <a:buNone/>
            </a:pP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产品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由互投装置、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  <a:hlinkClick r:id="rId1"/>
              </a:rPr>
              <a:t>自动充电机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、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  <a:hlinkClick r:id="rId2"/>
              </a:rPr>
              <a:t>逆变器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及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  <a:hlinkClick r:id="rId3"/>
              </a:rPr>
              <a:t>蓄电池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组等组成。在交流电网正常时逆变器不工作，经过互投装置给重要负载供电。当交流电网断电后，互投装置将会立即投切至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  <a:hlinkClick r:id="rId4"/>
              </a:rPr>
              <a:t>逆变电源</a:t>
            </a:r>
            <a:r>
              <a:rPr lang="zh-CN" altLang="en-US" sz="28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供电。当电网电压恢复时，互投装置将会投切至交流电网供电。</a:t>
            </a:r>
            <a:endParaRPr lang="zh-CN" altLang="en-US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照明系统介绍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1035685" y="1462405"/>
            <a:ext cx="10594975" cy="39338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9001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33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625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anose="02040502050405020303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zh-CN" altLang="en-US" sz="2800" b="1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配置： </a:t>
            </a:r>
            <a:endParaRPr lang="en-US" altLang="zh-CN" sz="2800" b="1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" indent="0">
              <a:lnSpc>
                <a:spcPct val="200000"/>
              </a:lnSpc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1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、每台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EPS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配置 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16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块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120AH12V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后备蓄电池。</a:t>
            </a:r>
            <a:endParaRPr lang="en-US" altLang="zh-CN" sz="2800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" indent="0">
              <a:lnSpc>
                <a:spcPct val="200000"/>
              </a:lnSpc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2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、每模组每层配置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1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台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EPS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。</a:t>
            </a:r>
            <a:endParaRPr lang="en-US" altLang="zh-CN" sz="2800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" indent="0">
              <a:lnSpc>
                <a:spcPct val="200000"/>
              </a:lnSpc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3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、每台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EPS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设计额定输出功率为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9KW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。</a:t>
            </a:r>
            <a:endParaRPr lang="en-US" altLang="zh-CN" sz="2800" dirty="0" smtClean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" indent="0">
              <a:lnSpc>
                <a:spcPct val="200000"/>
              </a:lnSpc>
              <a:buNone/>
            </a:pP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4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、每台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EPS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备用放电时间为</a:t>
            </a:r>
            <a:r>
              <a:rPr lang="en-US" altLang="zh-CN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90</a:t>
            </a:r>
            <a:r>
              <a:rPr lang="zh-CN" altLang="en-US" sz="280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分钟。</a:t>
            </a:r>
            <a:endParaRPr lang="zh-CN" altLang="en-US" sz="16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44250" y="21238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39700" y="23562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39700" y="18736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44250" y="212380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39700" y="235622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39700" y="216165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44250" y="194562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09514" y="197461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09514" y="286059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照明系统介绍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09514" y="374657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2000">
                <a:sym typeface="+mn-ea"/>
              </a:endParaRPr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</a:rPr>
                <a:t>EPS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08352" y="462878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照明配电箱维护操作流程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743470a8-d673-4ddb-be1d-c0750f9fe17e}"/>
</p:tagLst>
</file>

<file path=ppt/tags/tag2.xml><?xml version="1.0" encoding="utf-8"?>
<p:tagLst xmlns:p="http://schemas.openxmlformats.org/presentationml/2006/main">
  <p:tag name="KSO_WM_UNIT_TABLE_BEAUTIFY" val="smartTable{4d6317c0-c3dd-4aa7-acdc-f6bd398aeed9}"/>
</p:tagLst>
</file>

<file path=ppt/tags/tag3.xml><?xml version="1.0" encoding="utf-8"?>
<p:tagLst xmlns:p="http://schemas.openxmlformats.org/presentationml/2006/main">
  <p:tag name="KSO_WM_UNIT_TABLE_BEAUTIFY" val="smartTable{654d607e-998c-4455-9808-2446c44ac15b}"/>
</p:tagLst>
</file>

<file path=ppt/tags/tag4.xml><?xml version="1.0" encoding="utf-8"?>
<p:tagLst xmlns:p="http://schemas.openxmlformats.org/presentationml/2006/main">
  <p:tag name="KSO_WM_UNIT_TABLE_BEAUTIFY" val="smartTable{654d607e-998c-4455-9808-2446c44ac15b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0</TotalTime>
  <Words>2894</Words>
  <Application>WPS 演示</Application>
  <PresentationFormat>自定义</PresentationFormat>
  <Paragraphs>426</Paragraphs>
  <Slides>35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Arial</vt:lpstr>
      <vt:lpstr>宋体</vt:lpstr>
      <vt:lpstr>Wingdings</vt:lpstr>
      <vt:lpstr>Impact</vt:lpstr>
      <vt:lpstr>Copperplate Gothic Bold</vt:lpstr>
      <vt:lpstr>华康俪金黑W8</vt:lpstr>
      <vt:lpstr>黑体</vt:lpstr>
      <vt:lpstr>Georgia</vt:lpstr>
      <vt:lpstr>仿宋</vt:lpstr>
      <vt:lpstr>微软雅黑</vt:lpstr>
      <vt:lpstr>等线</vt:lpstr>
      <vt:lpstr>Times New Roman</vt:lpstr>
      <vt:lpstr>Arial Unicode MS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Administrator</cp:lastModifiedBy>
  <cp:revision>443</cp:revision>
  <dcterms:created xsi:type="dcterms:W3CDTF">2014-01-11T15:22:00Z</dcterms:created>
  <dcterms:modified xsi:type="dcterms:W3CDTF">2019-10-17T06:44:18Z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